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2" r:id="rId2"/>
    <p:sldId id="317" r:id="rId3"/>
    <p:sldId id="318" r:id="rId4"/>
    <p:sldId id="319" r:id="rId5"/>
    <p:sldId id="322" r:id="rId6"/>
    <p:sldId id="326" r:id="rId7"/>
    <p:sldId id="327" r:id="rId8"/>
    <p:sldId id="335" r:id="rId9"/>
    <p:sldId id="329" r:id="rId10"/>
    <p:sldId id="330" r:id="rId11"/>
    <p:sldId id="331" r:id="rId12"/>
    <p:sldId id="332" r:id="rId13"/>
    <p:sldId id="333" r:id="rId14"/>
  </p:sldIdLst>
  <p:sldSz cx="9144000" cy="6858000" type="screen4x3"/>
  <p:notesSz cx="6858000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0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456">
          <p15:clr>
            <a:srgbClr val="A4A3A4"/>
          </p15:clr>
        </p15:guide>
        <p15:guide id="4" pos="384">
          <p15:clr>
            <a:srgbClr val="A4A3A4"/>
          </p15:clr>
        </p15:guide>
        <p15:guide id="5" pos="5384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2" autoAdjust="0"/>
    <p:restoredTop sz="98579" autoAdjust="0"/>
  </p:normalViewPr>
  <p:slideViewPr>
    <p:cSldViewPr snapToGrid="0" snapToObjects="1">
      <p:cViewPr varScale="1">
        <p:scale>
          <a:sx n="110" d="100"/>
          <a:sy n="110" d="100"/>
        </p:scale>
        <p:origin x="1920" y="108"/>
      </p:cViewPr>
      <p:guideLst>
        <p:guide orient="horz" pos="1000"/>
        <p:guide orient="horz" pos="2160"/>
        <p:guide pos="456"/>
        <p:guide pos="384"/>
        <p:guide pos="53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5" y="8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23" y="8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C0F7C942-DAA7-3A4F-A440-C87566237C93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5" y="9428596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23" y="9428596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04D22AF9-40C0-2548-B102-54AD1C443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5355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5" y="8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23" y="8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BB0E4C7B-FBFB-1C46-B7D9-2E8A4FF613CE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1" y="4715164"/>
            <a:ext cx="5486400" cy="4466987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5" y="9428596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23" y="9428596"/>
            <a:ext cx="2971800" cy="49633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2FE4205F-2501-C247-8B2B-E5C0DF7201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7453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opertina_Slid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93626" y="2130425"/>
            <a:ext cx="7074612" cy="1470025"/>
          </a:xfrm>
        </p:spPr>
        <p:txBody>
          <a:bodyPr>
            <a:no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93626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8FED-34F6-44F8-B183-C2A03A54C1BB}" type="datetime1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0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FDD-7B8C-4F5E-B55E-03F579995416}" type="datetime1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58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5E6D-CC19-4914-A006-0922413F792D}" type="datetime1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90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BA13-F098-4CBB-9C95-8C34EAC37D5D}" type="datetime1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8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F4F4E-7A05-447C-A0BE-CA0AC7670C42}" type="datetime1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7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4ADE-1834-4160-988C-B15E5A3590D3}" type="datetime1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80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1AB2-3541-4FDC-870A-F0C4124C0720}" type="datetime1">
              <a:rPr lang="it-IT" smtClean="0"/>
              <a:t>12/03/2018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81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CCF9-3A24-49D6-B679-599D8995F4D6}" type="datetime1">
              <a:rPr lang="it-IT" smtClean="0"/>
              <a:t>12/03/2018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50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1631-9FC5-403B-9288-8168CCD3F71F}" type="datetime1">
              <a:rPr lang="it-IT" smtClean="0"/>
              <a:t>12/03/2018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20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644C-1695-45DA-B507-76CD92B5F0AE}" type="datetime1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77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219D-F567-4199-BF54-0C88989D374C}" type="datetime1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Presentazione portale web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93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Slide_Interna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248" y="3461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2416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Titillium Regular"/>
                <a:cs typeface="Titillium Regular"/>
              </a:defRPr>
            </a:lvl1pPr>
          </a:lstStyle>
          <a:p>
            <a:fld id="{243D8EAE-B6E3-4110-B928-0928CA7322B3}" type="datetime1">
              <a:rPr lang="it-IT" smtClean="0"/>
              <a:t>12/03/2018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Titillium Regular"/>
                <a:cs typeface="Titillium Regular"/>
              </a:defRPr>
            </a:lvl1pPr>
          </a:lstStyle>
          <a:p>
            <a:r>
              <a:rPr lang="it-IT" dirty="0"/>
              <a:t>Presentazione portale web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FFFFFF"/>
                </a:solidFill>
                <a:latin typeface="Titillium Regular"/>
                <a:cs typeface="Titillium Regular"/>
              </a:defRPr>
            </a:lvl1pPr>
          </a:lstStyle>
          <a:p>
            <a:fld id="{52B1AFFD-B241-8C4F-BE34-A573D2811554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581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chemeClr val="bg1"/>
          </a:solidFill>
          <a:latin typeface="Titillium Semibold"/>
          <a:ea typeface="+mj-ea"/>
          <a:cs typeface="Titillium Semi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lang="it-IT" sz="3200" kern="1200" dirty="0" smtClean="0">
          <a:solidFill>
            <a:schemeClr val="tx1">
              <a:lumMod val="75000"/>
              <a:lumOff val="25000"/>
            </a:schemeClr>
          </a:solidFill>
          <a:latin typeface="Titillium Regular"/>
          <a:ea typeface="+mj-ea"/>
          <a:cs typeface="Titillium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lang="it-IT" sz="3200" kern="1200" dirty="0" smtClean="0">
          <a:solidFill>
            <a:schemeClr val="tx1">
              <a:lumMod val="75000"/>
              <a:lumOff val="25000"/>
            </a:schemeClr>
          </a:solidFill>
          <a:latin typeface="Titillium Regular"/>
          <a:ea typeface="+mj-ea"/>
          <a:cs typeface="Titillium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lang="it-IT" sz="3200" kern="1200" dirty="0" smtClean="0">
          <a:solidFill>
            <a:schemeClr val="tx1">
              <a:lumMod val="75000"/>
              <a:lumOff val="25000"/>
            </a:schemeClr>
          </a:solidFill>
          <a:latin typeface="Titillium Regular"/>
          <a:ea typeface="+mj-ea"/>
          <a:cs typeface="Titillium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lang="it-IT" sz="3200" kern="1200" dirty="0" smtClean="0">
          <a:solidFill>
            <a:schemeClr val="tx1">
              <a:lumMod val="75000"/>
              <a:lumOff val="25000"/>
            </a:schemeClr>
          </a:solidFill>
          <a:latin typeface="Titillium Regular"/>
          <a:ea typeface="+mj-ea"/>
          <a:cs typeface="Titillium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it-IT" sz="3200" kern="1200" dirty="0" smtClean="0">
          <a:solidFill>
            <a:schemeClr val="tx1">
              <a:lumMod val="75000"/>
              <a:lumOff val="25000"/>
            </a:schemeClr>
          </a:solidFill>
          <a:latin typeface="Titillium Regular"/>
          <a:ea typeface="+mj-ea"/>
          <a:cs typeface="Titillium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3"/>
          <p:cNvSpPr>
            <a:spLocks noGrp="1"/>
          </p:cNvSpPr>
          <p:nvPr>
            <p:ph type="title" idx="4294967295"/>
          </p:nvPr>
        </p:nvSpPr>
        <p:spPr>
          <a:xfrm>
            <a:off x="0" y="-1"/>
            <a:ext cx="9144000" cy="1381126"/>
          </a:xfrm>
          <a:solidFill>
            <a:srgbClr val="0070C0"/>
          </a:solidFill>
        </p:spPr>
        <p:txBody>
          <a:bodyPr/>
          <a:lstStyle/>
          <a:p>
            <a:pPr algn="l" eaLnBrk="1" hangingPunct="1"/>
            <a:r>
              <a:rPr lang="it-IT" altLang="it-IT" sz="1400" dirty="0">
                <a:solidFill>
                  <a:schemeClr val="bg1"/>
                </a:solidFill>
                <a:latin typeface="Arial Black" pitchFamily="34" charset="0"/>
              </a:rPr>
              <a:t>                          </a:t>
            </a:r>
            <a:endParaRPr lang="it-IT" altLang="it-IT" sz="1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grpSp>
        <p:nvGrpSpPr>
          <p:cNvPr id="3075" name="Gruppo 13"/>
          <p:cNvGrpSpPr>
            <a:grpSpLocks/>
          </p:cNvGrpSpPr>
          <p:nvPr/>
        </p:nvGrpSpPr>
        <p:grpSpPr bwMode="auto">
          <a:xfrm>
            <a:off x="0" y="908050"/>
            <a:ext cx="9144000" cy="0"/>
            <a:chOff x="0" y="1196752"/>
            <a:chExt cx="9144000" cy="0"/>
          </a:xfrm>
        </p:grpSpPr>
        <p:cxnSp>
          <p:nvCxnSpPr>
            <p:cNvPr id="13" name="Connettore 1 12"/>
            <p:cNvCxnSpPr/>
            <p:nvPr/>
          </p:nvCxnSpPr>
          <p:spPr>
            <a:xfrm>
              <a:off x="0" y="1196752"/>
              <a:ext cx="3132138" cy="0"/>
            </a:xfrm>
            <a:prstGeom prst="line">
              <a:avLst/>
            </a:prstGeom>
            <a:ln w="857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2987675" y="1196752"/>
              <a:ext cx="3132138" cy="0"/>
            </a:xfrm>
            <a:prstGeom prst="line">
              <a:avLst/>
            </a:prstGeom>
            <a:ln w="857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6011863" y="1196752"/>
              <a:ext cx="3132137" cy="0"/>
            </a:xfrm>
            <a:prstGeom prst="line">
              <a:avLst/>
            </a:prstGeom>
            <a:ln w="857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9" name="AutoShape 7" descr="Emblema della Repubblica Italiana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3080" name="Immagine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675" y="115888"/>
            <a:ext cx="57943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CasellaDiTesto 27"/>
          <p:cNvSpPr txBox="1">
            <a:spLocks noChangeArrowheads="1"/>
          </p:cNvSpPr>
          <p:nvPr/>
        </p:nvSpPr>
        <p:spPr bwMode="auto">
          <a:xfrm>
            <a:off x="971550" y="115888"/>
            <a:ext cx="7921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bg1"/>
                </a:solidFill>
                <a:latin typeface="Arial" charset="0"/>
                <a:cs typeface="Arial" charset="0"/>
              </a:rPr>
              <a:t>Ministero delle Infrastrutture e dei Trasporti</a:t>
            </a:r>
          </a:p>
          <a:p>
            <a:pPr algn="ctr">
              <a:spcBef>
                <a:spcPct val="0"/>
              </a:spcBef>
              <a:buNone/>
            </a:pPr>
            <a:r>
              <a:rPr lang="it-IT" sz="1400" i="1" dirty="0">
                <a:solidFill>
                  <a:schemeClr val="bg1"/>
                </a:solidFill>
              </a:rPr>
              <a:t>Direzione generale per l’edilizia statale e gli interventi speciali e Struttura Tecnica di Missione</a:t>
            </a:r>
            <a:endParaRPr lang="it-IT" altLang="it-IT" sz="14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12651" y="2655635"/>
            <a:ext cx="838503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800" b="1" dirty="0">
                <a:solidFill>
                  <a:srgbClr val="002060"/>
                </a:solidFill>
              </a:rPr>
              <a:t>FONDO PROGETTAZIONE ENTI LOCALI</a:t>
            </a:r>
          </a:p>
          <a:p>
            <a:pPr algn="ctr"/>
            <a:r>
              <a:rPr lang="it-IT" altLang="it-IT" sz="2800" b="1" dirty="0">
                <a:solidFill>
                  <a:srgbClr val="002060"/>
                </a:solidFill>
              </a:rPr>
              <a:t>Art.1, c. 1079, </a:t>
            </a:r>
            <a:r>
              <a:rPr lang="it-IT" sz="2800" b="1" dirty="0">
                <a:solidFill>
                  <a:srgbClr val="002060"/>
                </a:solidFill>
              </a:rPr>
              <a:t>Legge 27 dicembre 2017, n. 205</a:t>
            </a:r>
          </a:p>
          <a:p>
            <a:pPr algn="ctr"/>
            <a:endParaRPr lang="it-IT" sz="3200" b="1" dirty="0">
              <a:solidFill>
                <a:srgbClr val="002060"/>
              </a:solidFill>
            </a:endParaRPr>
          </a:p>
          <a:p>
            <a:pPr algn="ctr"/>
            <a:r>
              <a:rPr lang="it-IT" altLang="it-IT" sz="3200" b="1" dirty="0">
                <a:solidFill>
                  <a:srgbClr val="002060"/>
                </a:solidFill>
              </a:rPr>
              <a:t> </a:t>
            </a:r>
          </a:p>
          <a:p>
            <a:pPr algn="ctr"/>
            <a:endParaRPr lang="it-IT" sz="1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514850" y="4591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616749" y="5750843"/>
            <a:ext cx="7980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altLang="it-IT" sz="2000" i="1" dirty="0">
                <a:solidFill>
                  <a:srgbClr val="002060"/>
                </a:solidFill>
              </a:rPr>
              <a:t>9 marzo 2018</a:t>
            </a:r>
            <a:endParaRPr lang="it-IT" sz="2000" i="1" dirty="0">
              <a:solidFill>
                <a:srgbClr val="00206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20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10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967562" y="757167"/>
            <a:ext cx="701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Ripartizione tra le province delle risorse- in migliaia di euro (3/6)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6175"/>
            <a:ext cx="9119413" cy="56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1867093"/>
            <a:ext cx="9119413" cy="3621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85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11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967562" y="757167"/>
            <a:ext cx="701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Ripartizione tra le province delle risorse- in migliaia di euro (4/6)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6175"/>
            <a:ext cx="9119413" cy="56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93258"/>
            <a:ext cx="9144000" cy="363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85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12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967562" y="757167"/>
            <a:ext cx="701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Ripartizione tra le province delle risorse- in migliaia di euro (5/6)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6175"/>
            <a:ext cx="9119413" cy="56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82625"/>
            <a:ext cx="9147380" cy="36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85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13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967562" y="757167"/>
            <a:ext cx="701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Ripartizione tra le province delle risorse- in migliaia di euro (6/6)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6175"/>
            <a:ext cx="9119413" cy="56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685925"/>
            <a:ext cx="9119413" cy="3154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8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46566" y="1413601"/>
            <a:ext cx="84422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b="1" dirty="0">
                <a:solidFill>
                  <a:srgbClr val="FF0000"/>
                </a:solidFill>
              </a:rPr>
              <a:t>Art.1, c. 1079 </a:t>
            </a:r>
            <a:r>
              <a:rPr lang="it-IT" b="1" dirty="0">
                <a:solidFill>
                  <a:srgbClr val="FF0000"/>
                </a:solidFill>
              </a:rPr>
              <a:t>Legge 27 dicembre 2017, n. 205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/>
              <a:t>Viene istituito il “Fondo progettazione enti locali”, con l’obiettivo di cofinanziare con risorse statali la redazione dei progetti di fattibilità e dei progetti definitivi degli enti locali, per opere destinate alla messa in sicurezza degli edifici e strutture pubbliche.</a:t>
            </a:r>
          </a:p>
          <a:p>
            <a:r>
              <a:rPr lang="it-IT" dirty="0"/>
              <a:t>  </a:t>
            </a:r>
          </a:p>
          <a:p>
            <a:r>
              <a:rPr lang="it-IT" u="sng" dirty="0"/>
              <a:t>Per la prima volta si cerca di intervenire in merito alla mancanza di progettazione di qualità a disposizione degli enti locali, spesso dovuta a carenza di risorse economiche.</a:t>
            </a:r>
          </a:p>
        </p:txBody>
      </p:sp>
      <p:sp>
        <p:nvSpPr>
          <p:cNvPr id="5" name="Rettangolo 4"/>
          <p:cNvSpPr/>
          <p:nvPr/>
        </p:nvSpPr>
        <p:spPr>
          <a:xfrm>
            <a:off x="494409" y="5149756"/>
            <a:ext cx="82402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Le risorse assegnate sono </a:t>
            </a:r>
            <a:r>
              <a:rPr lang="it-IT" dirty="0">
                <a:solidFill>
                  <a:srgbClr val="FF0000"/>
                </a:solidFill>
              </a:rPr>
              <a:t>30.000.000 </a:t>
            </a:r>
            <a:r>
              <a:rPr lang="it-IT" dirty="0"/>
              <a:t>di euro per ogni anno, dal 2018 al 2020 (complessivamente </a:t>
            </a:r>
            <a:r>
              <a:rPr lang="it-IT" dirty="0">
                <a:solidFill>
                  <a:srgbClr val="FF0000"/>
                </a:solidFill>
              </a:rPr>
              <a:t>90 </a:t>
            </a:r>
            <a:r>
              <a:rPr lang="it-IT" dirty="0"/>
              <a:t>milioni di euro).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46566" y="754911"/>
            <a:ext cx="7017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</a:rPr>
              <a:t>D.M. Fondo Progettazione</a:t>
            </a:r>
          </a:p>
        </p:txBody>
      </p:sp>
      <p:sp>
        <p:nvSpPr>
          <p:cNvPr id="7" name="Rettangolo 6"/>
          <p:cNvSpPr/>
          <p:nvPr/>
        </p:nvSpPr>
        <p:spPr>
          <a:xfrm>
            <a:off x="473143" y="3914189"/>
            <a:ext cx="8378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b="1" dirty="0">
                <a:solidFill>
                  <a:srgbClr val="FF0000"/>
                </a:solidFill>
              </a:rPr>
              <a:t>Art.1, c. 1080 </a:t>
            </a:r>
            <a:r>
              <a:rPr lang="it-IT" b="1" dirty="0">
                <a:solidFill>
                  <a:srgbClr val="FF0000"/>
                </a:solidFill>
              </a:rPr>
              <a:t>Legge 27 dicembre 2017, n. 205</a:t>
            </a:r>
          </a:p>
          <a:p>
            <a:r>
              <a:rPr lang="it-IT" dirty="0"/>
              <a:t>Stabilisce che i criteri e le modalità di accesso, selezione e cofinanziamento dei progetti, </a:t>
            </a:r>
            <a:r>
              <a:rPr lang="it-IT" dirty="0" err="1"/>
              <a:t>nonchè</a:t>
            </a:r>
            <a:r>
              <a:rPr lang="it-IT" dirty="0"/>
              <a:t> le modalità di recupero delle risorse, siano definiti con Decreto del MIT.</a:t>
            </a:r>
          </a:p>
        </p:txBody>
      </p:sp>
    </p:spTree>
    <p:extLst>
      <p:ext uri="{BB962C8B-B14F-4D97-AF65-F5344CB8AC3E}">
        <p14:creationId xmlns:p14="http://schemas.microsoft.com/office/powerpoint/2010/main" val="308496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3</a:t>
            </a:fld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413937" y="800247"/>
            <a:ext cx="61005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Assegnazione delle risorse e finalità</a:t>
            </a:r>
          </a:p>
        </p:txBody>
      </p:sp>
      <p:sp>
        <p:nvSpPr>
          <p:cNvPr id="4" name="Rettangolo 3"/>
          <p:cNvSpPr/>
          <p:nvPr/>
        </p:nvSpPr>
        <p:spPr>
          <a:xfrm>
            <a:off x="423856" y="1561628"/>
            <a:ext cx="8080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In sede di </a:t>
            </a:r>
            <a:r>
              <a:rPr lang="it-IT" u="sng" dirty="0"/>
              <a:t>prima applicazione e in via sperimentale</a:t>
            </a:r>
            <a:r>
              <a:rPr lang="it-IT" dirty="0"/>
              <a:t>, i beneficiari delle risorse del Fondo Progettazione Enti Locali per ciascuno degli anni 2018, 2019, 2020 sono: </a:t>
            </a:r>
          </a:p>
          <a:p>
            <a:endParaRPr lang="it-IT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le </a:t>
            </a:r>
            <a:r>
              <a:rPr lang="it-IT" dirty="0">
                <a:solidFill>
                  <a:srgbClr val="FF0000"/>
                </a:solidFill>
              </a:rPr>
              <a:t>Città Metropolitane</a:t>
            </a:r>
            <a:r>
              <a:rPr lang="it-IT" dirty="0"/>
              <a:t> -&gt; </a:t>
            </a:r>
            <a:r>
              <a:rPr lang="it-IT" dirty="0">
                <a:solidFill>
                  <a:srgbClr val="FF0000"/>
                </a:solidFill>
              </a:rPr>
              <a:t>5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mln </a:t>
            </a:r>
            <a:r>
              <a:rPr lang="it-IT" dirty="0"/>
              <a:t>€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Le </a:t>
            </a:r>
            <a:r>
              <a:rPr lang="it-IT" dirty="0">
                <a:solidFill>
                  <a:srgbClr val="FF0000"/>
                </a:solidFill>
              </a:rPr>
              <a:t>Province </a:t>
            </a:r>
            <a:r>
              <a:rPr lang="it-IT" dirty="0"/>
              <a:t>-&gt; </a:t>
            </a:r>
            <a:r>
              <a:rPr lang="it-IT" dirty="0">
                <a:solidFill>
                  <a:srgbClr val="FF0000"/>
                </a:solidFill>
              </a:rPr>
              <a:t>12,5</a:t>
            </a:r>
            <a:r>
              <a:rPr lang="it-IT" dirty="0"/>
              <a:t> mln €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i </a:t>
            </a:r>
            <a:r>
              <a:rPr lang="it-IT" dirty="0">
                <a:solidFill>
                  <a:srgbClr val="FF0000"/>
                </a:solidFill>
              </a:rPr>
              <a:t>Comuni </a:t>
            </a:r>
            <a:r>
              <a:rPr lang="it-IT" dirty="0"/>
              <a:t>-&gt; </a:t>
            </a:r>
            <a:r>
              <a:rPr lang="it-IT" dirty="0">
                <a:solidFill>
                  <a:srgbClr val="FF0000"/>
                </a:solidFill>
              </a:rPr>
              <a:t>12,5 </a:t>
            </a:r>
            <a:r>
              <a:rPr lang="it-IT" dirty="0"/>
              <a:t>mln €</a:t>
            </a:r>
          </a:p>
        </p:txBody>
      </p:sp>
      <p:sp>
        <p:nvSpPr>
          <p:cNvPr id="5" name="Rettangolo 4"/>
          <p:cNvSpPr/>
          <p:nvPr/>
        </p:nvSpPr>
        <p:spPr>
          <a:xfrm>
            <a:off x="306897" y="4239262"/>
            <a:ext cx="81977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i="1" dirty="0"/>
          </a:p>
          <a:p>
            <a:pPr marL="285750" indent="-285750">
              <a:buFontTx/>
              <a:buChar char="-"/>
            </a:pPr>
            <a:r>
              <a:rPr lang="it-IT" i="1" dirty="0"/>
              <a:t>Gli enti beneficiari possono utilizzare le risorse assegnate anche avvalendosi di convenzioni stipulate con altri enti o  con delega di funzioni, ai sensi dell’articolo 30 del TUEL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06055" y="3422279"/>
            <a:ext cx="7804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FINALITA’: messa in sicurezza degli edifici e delle strutture pubbliche di esclusiva proprietà dell’ente e con destinazione d’uso pubblica, con </a:t>
            </a:r>
            <a:r>
              <a:rPr lang="it-IT" dirty="0">
                <a:solidFill>
                  <a:srgbClr val="FF0000"/>
                </a:solidFill>
              </a:rPr>
              <a:t>priorità agli edifici scolastici</a:t>
            </a:r>
            <a:r>
              <a:rPr lang="it-IT" dirty="0"/>
              <a:t>, con cofinanziamento statale </a:t>
            </a:r>
            <a:r>
              <a:rPr lang="it-IT" dirty="0" err="1"/>
              <a:t>max</a:t>
            </a:r>
            <a:r>
              <a:rPr lang="it-IT" dirty="0"/>
              <a:t>  pari </a:t>
            </a:r>
            <a:r>
              <a:rPr lang="it-IT" dirty="0">
                <a:solidFill>
                  <a:srgbClr val="FF0000"/>
                </a:solidFill>
              </a:rPr>
              <a:t>all’80%</a:t>
            </a:r>
          </a:p>
        </p:txBody>
      </p:sp>
    </p:spTree>
    <p:extLst>
      <p:ext uri="{BB962C8B-B14F-4D97-AF65-F5344CB8AC3E}">
        <p14:creationId xmlns:p14="http://schemas.microsoft.com/office/powerpoint/2010/main" val="310760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Ripartizione delle risorse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4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85135" y="1955289"/>
            <a:ext cx="8453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1. Città Metropolitane </a:t>
            </a:r>
            <a:r>
              <a:rPr lang="it-IT" dirty="0"/>
              <a:t>- 5 mln € annui – </a:t>
            </a:r>
            <a:r>
              <a:rPr lang="it-IT" i="1" dirty="0"/>
              <a:t>modalità e termini di accesso definiti con Decreto direttoriale  pubblicato sul sito del MIT</a:t>
            </a:r>
          </a:p>
        </p:txBody>
      </p:sp>
      <p:sp>
        <p:nvSpPr>
          <p:cNvPr id="6" name="Rettangolo 5"/>
          <p:cNvSpPr/>
          <p:nvPr/>
        </p:nvSpPr>
        <p:spPr>
          <a:xfrm>
            <a:off x="385135" y="2609674"/>
            <a:ext cx="885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CRITERI DI ASSEGNAZIONE</a:t>
            </a:r>
          </a:p>
          <a:p>
            <a:r>
              <a:rPr lang="it-IT" u="sng" dirty="0"/>
              <a:t>100.000 € (quota fissa) + quota variabile </a:t>
            </a:r>
            <a:r>
              <a:rPr lang="it-IT" dirty="0"/>
              <a:t>proporzionale alla popolazione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85135" y="4277433"/>
            <a:ext cx="885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CRITERI DI ASSEGNAZIONE </a:t>
            </a:r>
          </a:p>
          <a:p>
            <a:r>
              <a:rPr lang="it-IT" u="sng" dirty="0"/>
              <a:t>70.000 € (quota fissa) + quota variabile </a:t>
            </a:r>
            <a:r>
              <a:rPr lang="it-IT" dirty="0"/>
              <a:t>proporzionale alla popolazione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85135" y="3483198"/>
            <a:ext cx="80358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2. Province </a:t>
            </a:r>
            <a:r>
              <a:rPr lang="it-IT" dirty="0"/>
              <a:t>– 12,5 mln € annui - </a:t>
            </a:r>
            <a:r>
              <a:rPr lang="it-IT" i="1" dirty="0"/>
              <a:t>modalità e termini di accesso definiti con Decreto direttoriale  pubblicato sul sito del MIT</a:t>
            </a:r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796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Ripartizione delle risorse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5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609248" y="1489192"/>
            <a:ext cx="8077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3. Comuni </a:t>
            </a:r>
            <a:r>
              <a:rPr lang="it-IT" dirty="0"/>
              <a:t>– 12,5 mln € annui - </a:t>
            </a:r>
            <a:r>
              <a:rPr lang="it-IT" i="1" dirty="0"/>
              <a:t>modalità e termini di accesso definiti con Decreto direttoriale  pubblicato sul sito del MIT</a:t>
            </a:r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97005" y="2390107"/>
            <a:ext cx="80775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CRITERI DI ASSEGNAZIONE </a:t>
            </a:r>
          </a:p>
          <a:p>
            <a:endParaRPr lang="it-IT" dirty="0"/>
          </a:p>
          <a:p>
            <a:r>
              <a:rPr lang="it-IT" dirty="0"/>
              <a:t>Ripartizione su bando pubblico in base ad una graduatoria triennale 2018/2020, con priorità ai progetti di adeguamento alla normativa sismica degli edifici e delle strutture scolastiche</a:t>
            </a:r>
          </a:p>
        </p:txBody>
      </p:sp>
    </p:spTree>
    <p:extLst>
      <p:ext uri="{BB962C8B-B14F-4D97-AF65-F5344CB8AC3E}">
        <p14:creationId xmlns:p14="http://schemas.microsoft.com/office/powerpoint/2010/main" val="189958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6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17049" y="692520"/>
            <a:ext cx="68291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tillium Semibold"/>
                <a:ea typeface="+mj-ea"/>
                <a:cs typeface="Titillium Semibold"/>
              </a:rPr>
              <a:t>Monitoraggio e assistenza tecnica</a:t>
            </a:r>
          </a:p>
        </p:txBody>
      </p:sp>
      <p:sp>
        <p:nvSpPr>
          <p:cNvPr id="4" name="Rettangolo 3"/>
          <p:cNvSpPr/>
          <p:nvPr/>
        </p:nvSpPr>
        <p:spPr>
          <a:xfrm>
            <a:off x="291837" y="1750528"/>
            <a:ext cx="836544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Gli enti beneficiari sono tenuti all’inserimento dei dati relativi ai progetti ammessi a cofinanziamento nel sistema di monitoraggio </a:t>
            </a:r>
            <a:r>
              <a:rPr lang="it-IT" dirty="0" err="1"/>
              <a:t>delel</a:t>
            </a:r>
            <a:r>
              <a:rPr lang="it-IT" dirty="0"/>
              <a:t> opere pubbliche della BDAP (banca dati delle pubbliche amministrazioni), ai sensi del decreto legislativo 29 dicembre 2011, n.229.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l’assistenza tecnica e amministrativa </a:t>
            </a:r>
            <a:r>
              <a:rPr lang="it-IT" dirty="0"/>
              <a:t>nello svolgimento delle pratiche amministrative e gestionali sarà garantita da Cassa depositi e prestiti, ai sensi dell’art.17 quater del decreto-legge 16 ottobre 2017, n. 148 coordinato con la legge di conversione 4 dicembre 2017, n. 172, alla quale andrà destinata, annualmente, una quota pari allo 0,5% delle risorse allocate.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435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7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967562" y="757167"/>
            <a:ext cx="701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Ripartizione tra le città metropolitane delle risorse- in migliaia di euro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109" y="1533112"/>
            <a:ext cx="7566393" cy="390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93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8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967562" y="757167"/>
            <a:ext cx="701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Ripartizione tra le province delle risorse- in migliaia di euro (1/6)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6175"/>
            <a:ext cx="9119413" cy="56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14523"/>
            <a:ext cx="9119413" cy="4120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189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AFFD-B241-8C4F-BE34-A573D2811554}" type="slidenum">
              <a:rPr lang="it-IT" smtClean="0"/>
              <a:t>9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967562" y="757167"/>
            <a:ext cx="701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Ripartizione tra le province delle risorse- in migliaia di euro (2/6)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6175"/>
            <a:ext cx="9119413" cy="56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14524"/>
            <a:ext cx="9144000" cy="43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85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4943</TotalTime>
  <Words>675</Words>
  <Application>Microsoft Office PowerPoint</Application>
  <PresentationFormat>Presentazione su schermo (4:3)</PresentationFormat>
  <Paragraphs>63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Titillium Regular</vt:lpstr>
      <vt:lpstr>Titillium Semibold</vt:lpstr>
      <vt:lpstr>Tema di Office</vt:lpstr>
      <vt:lpstr>                          </vt:lpstr>
      <vt:lpstr>Presentazione standard di PowerPoint</vt:lpstr>
      <vt:lpstr>Presentazione standard di PowerPoint</vt:lpstr>
      <vt:lpstr>Ripartizione delle risorse</vt:lpstr>
      <vt:lpstr>Ripartizione delle risorse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Restyling Portale Web</dc:title>
  <dc:creator>Sciuscià</dc:creator>
  <cp:lastModifiedBy>Barbara Perluigi</cp:lastModifiedBy>
  <cp:revision>449</cp:revision>
  <cp:lastPrinted>2018-02-06T09:27:32Z</cp:lastPrinted>
  <dcterms:created xsi:type="dcterms:W3CDTF">2016-01-26T10:32:59Z</dcterms:created>
  <dcterms:modified xsi:type="dcterms:W3CDTF">2018-03-12T08:55:26Z</dcterms:modified>
</cp:coreProperties>
</file>